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9" r:id="rId4"/>
    <p:sldId id="260" r:id="rId5"/>
    <p:sldId id="262" r:id="rId6"/>
    <p:sldId id="264" r:id="rId7"/>
    <p:sldId id="266" r:id="rId8"/>
    <p:sldId id="268" r:id="rId9"/>
    <p:sldId id="270" r:id="rId10"/>
    <p:sldId id="272" r:id="rId11"/>
    <p:sldId id="274" r:id="rId12"/>
    <p:sldId id="365" r:id="rId13"/>
    <p:sldId id="277" r:id="rId14"/>
    <p:sldId id="276" r:id="rId15"/>
    <p:sldId id="279" r:id="rId16"/>
    <p:sldId id="281" r:id="rId17"/>
    <p:sldId id="283" r:id="rId18"/>
    <p:sldId id="285" r:id="rId19"/>
    <p:sldId id="287" r:id="rId20"/>
    <p:sldId id="289" r:id="rId21"/>
    <p:sldId id="291" r:id="rId22"/>
    <p:sldId id="293" r:id="rId23"/>
    <p:sldId id="295" r:id="rId24"/>
    <p:sldId id="297" r:id="rId25"/>
    <p:sldId id="304" r:id="rId26"/>
    <p:sldId id="303" r:id="rId27"/>
    <p:sldId id="301" r:id="rId28"/>
    <p:sldId id="306" r:id="rId29"/>
    <p:sldId id="308" r:id="rId30"/>
    <p:sldId id="310" r:id="rId31"/>
    <p:sldId id="312" r:id="rId32"/>
    <p:sldId id="314" r:id="rId33"/>
    <p:sldId id="316" r:id="rId34"/>
    <p:sldId id="318" r:id="rId35"/>
    <p:sldId id="320" r:id="rId36"/>
    <p:sldId id="322" r:id="rId37"/>
    <p:sldId id="324" r:id="rId38"/>
    <p:sldId id="326" r:id="rId39"/>
    <p:sldId id="328" r:id="rId40"/>
    <p:sldId id="330" r:id="rId41"/>
    <p:sldId id="332" r:id="rId42"/>
    <p:sldId id="334" r:id="rId43"/>
    <p:sldId id="336" r:id="rId44"/>
    <p:sldId id="338" r:id="rId45"/>
    <p:sldId id="340" r:id="rId46"/>
    <p:sldId id="342" r:id="rId47"/>
    <p:sldId id="344" r:id="rId48"/>
    <p:sldId id="346" r:id="rId49"/>
    <p:sldId id="348" r:id="rId50"/>
    <p:sldId id="350" r:id="rId51"/>
    <p:sldId id="352" r:id="rId52"/>
    <p:sldId id="360" r:id="rId53"/>
    <p:sldId id="362" r:id="rId54"/>
    <p:sldId id="364" r:id="rId55"/>
    <p:sldId id="367" r:id="rId56"/>
    <p:sldId id="370" r:id="rId57"/>
    <p:sldId id="372" r:id="rId58"/>
    <p:sldId id="374" r:id="rId59"/>
    <p:sldId id="376" r:id="rId60"/>
    <p:sldId id="378" r:id="rId61"/>
    <p:sldId id="383" r:id="rId62"/>
    <p:sldId id="385" r:id="rId6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D31D711-EBB5-42FC-8953-3CCEE720E85F}" type="datetimeFigureOut">
              <a:rPr lang="hr-HR" smtClean="0"/>
              <a:t>18.5.2017.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CE3B93EE-683D-4775-B33F-73522737E041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71400"/>
            <a:ext cx="9943453" cy="70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478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Uređenje raspolaganja pašnjačkim površinama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POLJOPRIVREDA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632848" cy="4824536"/>
          </a:xfrm>
        </p:spPr>
      </p:pic>
    </p:spTree>
    <p:extLst>
      <p:ext uri="{BB962C8B-B14F-4D97-AF65-F5344CB8AC3E}">
        <p14:creationId xmlns:p14="http://schemas.microsoft.com/office/powerpoint/2010/main" val="295442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/>
          </a:bodyPr>
          <a:lstStyle/>
          <a:p>
            <a:r>
              <a:rPr lang="hr-HR" sz="2800" dirty="0" smtClean="0"/>
              <a:t>Nastavak subvencioniranja poljoprivrede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POLJOPRIVREDA</a:t>
            </a:r>
            <a:endParaRPr lang="hr-HR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920880" cy="4680520"/>
          </a:xfrm>
        </p:spPr>
      </p:pic>
    </p:spTree>
    <p:extLst>
      <p:ext uri="{BB962C8B-B14F-4D97-AF65-F5344CB8AC3E}">
        <p14:creationId xmlns:p14="http://schemas.microsoft.com/office/powerpoint/2010/main" val="3150931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63688" y="6093296"/>
            <a:ext cx="5669280" cy="548640"/>
          </a:xfrm>
        </p:spPr>
        <p:txBody>
          <a:bodyPr>
            <a:noAutofit/>
          </a:bodyPr>
          <a:lstStyle/>
          <a:p>
            <a:r>
              <a:rPr lang="hr-HR" sz="2800" dirty="0" smtClean="0"/>
              <a:t>Nastavak uređenja prostora Stočnog sajma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99792" y="332656"/>
            <a:ext cx="4114800" cy="701040"/>
          </a:xfrm>
        </p:spPr>
        <p:txBody>
          <a:bodyPr/>
          <a:lstStyle/>
          <a:p>
            <a:r>
              <a:rPr lang="hr-HR" dirty="0" smtClean="0"/>
              <a:t>POLJOPRIVREDA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560839" cy="4536504"/>
          </a:xfrm>
        </p:spPr>
      </p:pic>
    </p:spTree>
    <p:extLst>
      <p:ext uri="{BB962C8B-B14F-4D97-AF65-F5344CB8AC3E}">
        <p14:creationId xmlns:p14="http://schemas.microsoft.com/office/powerpoint/2010/main" val="1212069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izgradnje kanalizacije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3768" y="404664"/>
            <a:ext cx="4114800" cy="720080"/>
          </a:xfrm>
        </p:spPr>
        <p:txBody>
          <a:bodyPr/>
          <a:lstStyle/>
          <a:p>
            <a:r>
              <a:rPr lang="hr-HR" dirty="0" smtClean="0"/>
              <a:t>Komunalna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560840" cy="4752528"/>
          </a:xfrm>
        </p:spPr>
      </p:pic>
    </p:spTree>
    <p:extLst>
      <p:ext uri="{BB962C8B-B14F-4D97-AF65-F5344CB8AC3E}">
        <p14:creationId xmlns:p14="http://schemas.microsoft.com/office/powerpoint/2010/main" val="1712739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vi-VN" sz="2800" dirty="0" smtClean="0"/>
              <a:t>Uređenje</a:t>
            </a:r>
            <a:r>
              <a:rPr lang="hr-HR" sz="2800" dirty="0" smtClean="0"/>
              <a:t> i asfaltiranje prometnica i pješačko- biciklističkih staza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3768" y="404664"/>
            <a:ext cx="4114800" cy="720080"/>
          </a:xfrm>
        </p:spPr>
        <p:txBody>
          <a:bodyPr/>
          <a:lstStyle/>
          <a:p>
            <a:r>
              <a:rPr lang="hr-HR" dirty="0" smtClean="0"/>
              <a:t>KOMUNALNA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488832" cy="4608512"/>
          </a:xfrm>
        </p:spPr>
      </p:pic>
    </p:spTree>
    <p:extLst>
      <p:ext uri="{BB962C8B-B14F-4D97-AF65-F5344CB8AC3E}">
        <p14:creationId xmlns:p14="http://schemas.microsoft.com/office/powerpoint/2010/main" val="31509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Rekonstrukcija Trga I u Popovači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Komunalna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632848" cy="4680520"/>
          </a:xfrm>
        </p:spPr>
      </p:pic>
    </p:spTree>
    <p:extLst>
      <p:ext uri="{BB962C8B-B14F-4D97-AF65-F5344CB8AC3E}">
        <p14:creationId xmlns:p14="http://schemas.microsoft.com/office/powerpoint/2010/main" val="23966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85000" lnSpcReduction="20000"/>
          </a:bodyPr>
          <a:lstStyle/>
          <a:p>
            <a:r>
              <a:rPr lang="hr-HR" sz="2800" dirty="0" smtClean="0"/>
              <a:t>Izgradnja kružnog toka na križanju Sisačke i Kutinske ulice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Komunalna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704855" cy="4752528"/>
          </a:xfrm>
        </p:spPr>
      </p:pic>
    </p:spTree>
    <p:extLst>
      <p:ext uri="{BB962C8B-B14F-4D97-AF65-F5344CB8AC3E}">
        <p14:creationId xmlns:p14="http://schemas.microsoft.com/office/powerpoint/2010/main" val="28922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Izgradnja obilaznice od izlaza s autoceste do središta Popovače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Komunalna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632847" cy="4680520"/>
          </a:xfrm>
        </p:spPr>
      </p:pic>
    </p:spTree>
    <p:extLst>
      <p:ext uri="{BB962C8B-B14F-4D97-AF65-F5344CB8AC3E}">
        <p14:creationId xmlns:p14="http://schemas.microsoft.com/office/powerpoint/2010/main" val="2337115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Zamjena javne rasvjete LED žaruljama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Komunalna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776863" cy="4752528"/>
          </a:xfrm>
        </p:spPr>
      </p:pic>
    </p:spTree>
    <p:extLst>
      <p:ext uri="{BB962C8B-B14F-4D97-AF65-F5344CB8AC3E}">
        <p14:creationId xmlns:p14="http://schemas.microsoft.com/office/powerpoint/2010/main" val="2870107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Nastavak sufinanciranja povišenog zdravstvenog standarda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ZDRAVSTVO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704856" cy="4608512"/>
          </a:xfrm>
        </p:spPr>
      </p:pic>
    </p:spTree>
    <p:extLst>
      <p:ext uri="{BB962C8B-B14F-4D97-AF65-F5344CB8AC3E}">
        <p14:creationId xmlns:p14="http://schemas.microsoft.com/office/powerpoint/2010/main" val="1614249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29" y="2020888"/>
            <a:ext cx="5762141" cy="40751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Program rada </a:t>
            </a:r>
            <a:br>
              <a:rPr lang="hr-HR" dirty="0" smtClean="0"/>
            </a:br>
            <a:r>
              <a:rPr lang="hr-HR" dirty="0" smtClean="0"/>
              <a:t>2017.- 2021.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557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Daljnje potpore opremanju fizikalne terapije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ZDRAVSTVO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632848" cy="4608512"/>
          </a:xfrm>
        </p:spPr>
      </p:pic>
    </p:spTree>
    <p:extLst>
      <p:ext uri="{BB962C8B-B14F-4D97-AF65-F5344CB8AC3E}">
        <p14:creationId xmlns:p14="http://schemas.microsoft.com/office/powerpoint/2010/main" val="604581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85000" lnSpcReduction="20000"/>
          </a:bodyPr>
          <a:lstStyle/>
          <a:p>
            <a:r>
              <a:rPr lang="hr-HR" sz="2800" dirty="0" smtClean="0"/>
              <a:t>Ponovno otvorenje laboratorija u Domu zdravlja Popovača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ZDRAVSTVO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848871" cy="4752528"/>
          </a:xfrm>
        </p:spPr>
      </p:pic>
    </p:spTree>
    <p:extLst>
      <p:ext uri="{BB962C8B-B14F-4D97-AF65-F5344CB8AC3E}">
        <p14:creationId xmlns:p14="http://schemas.microsoft.com/office/powerpoint/2010/main" val="323486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/>
          </a:bodyPr>
          <a:lstStyle/>
          <a:p>
            <a:r>
              <a:rPr lang="hr-HR" sz="2800" dirty="0" smtClean="0"/>
              <a:t>Snažnija dostupnost logopedskih usluga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ZDRAVSTVO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632849" cy="4824536"/>
          </a:xfrm>
        </p:spPr>
      </p:pic>
    </p:spTree>
    <p:extLst>
      <p:ext uri="{BB962C8B-B14F-4D97-AF65-F5344CB8AC3E}">
        <p14:creationId xmlns:p14="http://schemas.microsoft.com/office/powerpoint/2010/main" val="2644774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Poticanje rasta nataliteta kroz potpore za novorođenčad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Obitelj, socijalna politika, žene i mladi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560840" cy="4680520"/>
          </a:xfrm>
        </p:spPr>
      </p:pic>
    </p:spTree>
    <p:extLst>
      <p:ext uri="{BB962C8B-B14F-4D97-AF65-F5344CB8AC3E}">
        <p14:creationId xmlns:p14="http://schemas.microsoft.com/office/powerpoint/2010/main" val="598227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Jednokratne pomoći za socijalno najugroženije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Obitelj, socijalna politika, žene i mladi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344816" cy="4680520"/>
          </a:xfrm>
        </p:spPr>
      </p:pic>
    </p:spTree>
    <p:extLst>
      <p:ext uri="{BB962C8B-B14F-4D97-AF65-F5344CB8AC3E}">
        <p14:creationId xmlns:p14="http://schemas.microsoft.com/office/powerpoint/2010/main" val="1818919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Afirmacija projekata mladih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Obitelj, socijalna politika, žene i mladi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632847" cy="4896544"/>
          </a:xfrm>
        </p:spPr>
      </p:pic>
    </p:spTree>
    <p:extLst>
      <p:ext uri="{BB962C8B-B14F-4D97-AF65-F5344CB8AC3E}">
        <p14:creationId xmlns:p14="http://schemas.microsoft.com/office/powerpoint/2010/main" val="3336805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/>
          </a:bodyPr>
          <a:lstStyle/>
          <a:p>
            <a:r>
              <a:rPr lang="hr-HR" sz="2800" dirty="0" smtClean="0"/>
              <a:t>Nastavak suradnje s vjerskim zajednicama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BOGOŠTOVLJE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7416824" cy="4752528"/>
          </a:xfrm>
        </p:spPr>
      </p:pic>
    </p:spTree>
    <p:extLst>
      <p:ext uri="{BB962C8B-B14F-4D97-AF65-F5344CB8AC3E}">
        <p14:creationId xmlns:p14="http://schemas.microsoft.com/office/powerpoint/2010/main" val="3419772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Obnova kapele sv. Fabijana i Sebastijana u Donjoj Gračenici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BOGOŠTOVLJE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12776"/>
            <a:ext cx="4752527" cy="4752528"/>
          </a:xfrm>
        </p:spPr>
      </p:pic>
    </p:spTree>
    <p:extLst>
      <p:ext uri="{BB962C8B-B14F-4D97-AF65-F5344CB8AC3E}">
        <p14:creationId xmlns:p14="http://schemas.microsoft.com/office/powerpoint/2010/main" val="306415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Obnova crkve sv. Ivana Krstitelja u Gornjoj Jelenskoj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BOGOŠTOVLJE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272808" cy="4680520"/>
          </a:xfrm>
        </p:spPr>
      </p:pic>
    </p:spTree>
    <p:extLst>
      <p:ext uri="{BB962C8B-B14F-4D97-AF65-F5344CB8AC3E}">
        <p14:creationId xmlns:p14="http://schemas.microsoft.com/office/powerpoint/2010/main" val="3581720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Završetak uređenja kapele sv. Josipa u Moslavačkoj Slatini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BOGOŠTOVLJE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272808" cy="4680520"/>
          </a:xfrm>
        </p:spPr>
      </p:pic>
    </p:spTree>
    <p:extLst>
      <p:ext uri="{BB962C8B-B14F-4D97-AF65-F5344CB8AC3E}">
        <p14:creationId xmlns:p14="http://schemas.microsoft.com/office/powerpoint/2010/main" val="153271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48871" cy="482453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Osiguravanje komunalne infrastrukture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8365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Obilježavanje obljetnica događaja iz Domovinskog rata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HRVATSKI BRANITELJI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7200800" cy="4680520"/>
          </a:xfrm>
        </p:spPr>
      </p:pic>
    </p:spTree>
    <p:extLst>
      <p:ext uri="{BB962C8B-B14F-4D97-AF65-F5344CB8AC3E}">
        <p14:creationId xmlns:p14="http://schemas.microsoft.com/office/powerpoint/2010/main" val="1532719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Potpora djelovanju udruga proisteklih iz Domovinskog rata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HRVATSKI BRANITELJI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704855" cy="4680520"/>
          </a:xfrm>
        </p:spPr>
      </p:pic>
    </p:spTree>
    <p:extLst>
      <p:ext uri="{BB962C8B-B14F-4D97-AF65-F5344CB8AC3E}">
        <p14:creationId xmlns:p14="http://schemas.microsoft.com/office/powerpoint/2010/main" val="3838786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Postavljanje spomen obilježja generalu Zvonimiru Červenku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HRVATSKI BRANITELJI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848872" cy="4680519"/>
          </a:xfrm>
        </p:spPr>
      </p:pic>
    </p:spTree>
    <p:extLst>
      <p:ext uri="{BB962C8B-B14F-4D97-AF65-F5344CB8AC3E}">
        <p14:creationId xmlns:p14="http://schemas.microsoft.com/office/powerpoint/2010/main" val="1255676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Otvorenje nove osnovne škole i športske dvorane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OBRAZOVANJE I PREDŠKOLSKI ODGOJ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7200799" cy="4608512"/>
          </a:xfrm>
        </p:spPr>
      </p:pic>
    </p:spTree>
    <p:extLst>
      <p:ext uri="{BB962C8B-B14F-4D97-AF65-F5344CB8AC3E}">
        <p14:creationId xmlns:p14="http://schemas.microsoft.com/office/powerpoint/2010/main" val="2268621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/>
          </a:bodyPr>
          <a:lstStyle/>
          <a:p>
            <a:r>
              <a:rPr lang="hr-HR" sz="2800" dirty="0" smtClean="0"/>
              <a:t>Proširenje objekta Dječjeg vrtića Popovača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OBRAZOVANJE I PREDŠKOLSKI ODGOJ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416823" cy="4896544"/>
          </a:xfrm>
        </p:spPr>
      </p:pic>
    </p:spTree>
    <p:extLst>
      <p:ext uri="{BB962C8B-B14F-4D97-AF65-F5344CB8AC3E}">
        <p14:creationId xmlns:p14="http://schemas.microsoft.com/office/powerpoint/2010/main" val="3713245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Izgradnja Dječjeg vrtića Voloder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OBRAZOVANJE I PREDŠKOLSKI ODGOJ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272807" cy="4824536"/>
          </a:xfrm>
        </p:spPr>
      </p:pic>
    </p:spTree>
    <p:extLst>
      <p:ext uri="{BB962C8B-B14F-4D97-AF65-F5344CB8AC3E}">
        <p14:creationId xmlns:p14="http://schemas.microsoft.com/office/powerpoint/2010/main" val="4039384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85000" lnSpcReduction="20000"/>
          </a:bodyPr>
          <a:lstStyle/>
          <a:p>
            <a:r>
              <a:rPr lang="hr-HR" sz="2800" dirty="0" smtClean="0"/>
              <a:t>Dodjela stipendija i nagrada učenicima i studentima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OBRAZOVANJE I PREDŠKOLSKI ODGOJ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056783" cy="4608512"/>
          </a:xfrm>
        </p:spPr>
      </p:pic>
    </p:spTree>
    <p:extLst>
      <p:ext uri="{BB962C8B-B14F-4D97-AF65-F5344CB8AC3E}">
        <p14:creationId xmlns:p14="http://schemas.microsoft.com/office/powerpoint/2010/main" val="300576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Nastavak izgradnje novih i opremanje postojećih igrališta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OBRAZOVANJE I PREDŠKOLSKI ODGOJ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556792"/>
            <a:ext cx="6984776" cy="4536503"/>
          </a:xfrm>
        </p:spPr>
      </p:pic>
    </p:spTree>
    <p:extLst>
      <p:ext uri="{BB962C8B-B14F-4D97-AF65-F5344CB8AC3E}">
        <p14:creationId xmlns:p14="http://schemas.microsoft.com/office/powerpoint/2010/main" val="507931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/>
          </a:bodyPr>
          <a:lstStyle/>
          <a:p>
            <a:r>
              <a:rPr lang="hr-HR" sz="2800" dirty="0" smtClean="0"/>
              <a:t>Poticanje školskog sporta i rada s mladima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SPORT I KULTURA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200800" cy="4752528"/>
          </a:xfrm>
        </p:spPr>
      </p:pic>
    </p:spTree>
    <p:extLst>
      <p:ext uri="{BB962C8B-B14F-4D97-AF65-F5344CB8AC3E}">
        <p14:creationId xmlns:p14="http://schemas.microsoft.com/office/powerpoint/2010/main" val="350022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uređenja sportskih terena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Sport i kultura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560839" cy="4896544"/>
          </a:xfrm>
        </p:spPr>
      </p:pic>
    </p:spTree>
    <p:extLst>
      <p:ext uri="{BB962C8B-B14F-4D97-AF65-F5344CB8AC3E}">
        <p14:creationId xmlns:p14="http://schemas.microsoft.com/office/powerpoint/2010/main" val="350022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848872" cy="476164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Autofit/>
          </a:bodyPr>
          <a:lstStyle/>
          <a:p>
            <a:r>
              <a:rPr lang="hr-HR" sz="2400" dirty="0" smtClean="0"/>
              <a:t>Proširenje Gospodarsko- proizvodne zone MIŠIČKA</a:t>
            </a:r>
            <a:endParaRPr lang="hr-HR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504056"/>
          </a:xfrm>
        </p:spPr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3495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Potpora djelovanju sportskih klubova te udruga i ustanova u kulturi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Sport i kultura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6"/>
            <a:ext cx="7344816" cy="4680520"/>
          </a:xfrm>
        </p:spPr>
      </p:pic>
    </p:spTree>
    <p:extLst>
      <p:ext uri="{BB962C8B-B14F-4D97-AF65-F5344CB8AC3E}">
        <p14:creationId xmlns:p14="http://schemas.microsoft.com/office/powerpoint/2010/main" val="12805620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Uređenje objekata i zaštita kulturnih dobara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Sport i kultura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560840" cy="4680520"/>
          </a:xfrm>
        </p:spPr>
      </p:pic>
    </p:spTree>
    <p:extLst>
      <p:ext uri="{BB962C8B-B14F-4D97-AF65-F5344CB8AC3E}">
        <p14:creationId xmlns:p14="http://schemas.microsoft.com/office/powerpoint/2010/main" val="2999937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Izgradnja posjetiteljskog centra ‘Crna roda’ Osekovo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TURIZAM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7128792" cy="4608512"/>
          </a:xfrm>
        </p:spPr>
      </p:pic>
    </p:spTree>
    <p:extLst>
      <p:ext uri="{BB962C8B-B14F-4D97-AF65-F5344CB8AC3E}">
        <p14:creationId xmlns:p14="http://schemas.microsoft.com/office/powerpoint/2010/main" val="3147691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Nastavak uređenja utvrde Jelengrad i Rimskog kompleksa Ciglenica u Osekovu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TURIZAM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064896" cy="4608512"/>
          </a:xfrm>
        </p:spPr>
      </p:pic>
    </p:spTree>
    <p:extLst>
      <p:ext uri="{BB962C8B-B14F-4D97-AF65-F5344CB8AC3E}">
        <p14:creationId xmlns:p14="http://schemas.microsoft.com/office/powerpoint/2010/main" val="13671011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Nastavak uređenja tradicijske okućnice u Popovači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TURIZAM</a:t>
            </a:r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488832" cy="4680520"/>
          </a:xfrm>
        </p:spPr>
      </p:pic>
    </p:spTree>
    <p:extLst>
      <p:ext uri="{BB962C8B-B14F-4D97-AF65-F5344CB8AC3E}">
        <p14:creationId xmlns:p14="http://schemas.microsoft.com/office/powerpoint/2010/main" val="467629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Otvorenje Vinskog podruma u središtu Popovače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TURIZAM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7992887" cy="4680520"/>
          </a:xfrm>
        </p:spPr>
      </p:pic>
    </p:spTree>
    <p:extLst>
      <p:ext uri="{BB962C8B-B14F-4D97-AF65-F5344CB8AC3E}">
        <p14:creationId xmlns:p14="http://schemas.microsoft.com/office/powerpoint/2010/main" val="653636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adaptacije Pučkih domova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DRUŠTVENA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488831" cy="4896544"/>
          </a:xfrm>
        </p:spPr>
      </p:pic>
    </p:spTree>
    <p:extLst>
      <p:ext uri="{BB962C8B-B14F-4D97-AF65-F5344CB8AC3E}">
        <p14:creationId xmlns:p14="http://schemas.microsoft.com/office/powerpoint/2010/main" val="2301040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Formiranje Javne vatrogasne postrojbe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DRUŠTVENA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632848" cy="4824536"/>
          </a:xfrm>
        </p:spPr>
      </p:pic>
    </p:spTree>
    <p:extLst>
      <p:ext uri="{BB962C8B-B14F-4D97-AF65-F5344CB8AC3E}">
        <p14:creationId xmlns:p14="http://schemas.microsoft.com/office/powerpoint/2010/main" val="2550932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Rekonstrukcija zgrade u Kutinskoj ulici i uređenje gradske tržnice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DRUŠTVENA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920880" cy="4680520"/>
          </a:xfrm>
        </p:spPr>
      </p:pic>
    </p:spTree>
    <p:extLst>
      <p:ext uri="{BB962C8B-B14F-4D97-AF65-F5344CB8AC3E}">
        <p14:creationId xmlns:p14="http://schemas.microsoft.com/office/powerpoint/2010/main" val="1774715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Uređenje galerijskog prostora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DRUŠTVENA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416823" cy="4824536"/>
          </a:xfrm>
        </p:spPr>
      </p:pic>
    </p:spTree>
    <p:extLst>
      <p:ext uri="{BB962C8B-B14F-4D97-AF65-F5344CB8AC3E}">
        <p14:creationId xmlns:p14="http://schemas.microsoft.com/office/powerpoint/2010/main" val="193346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privlačenja investitora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4304785"/>
          </a:xfrm>
        </p:spPr>
        <p:txBody>
          <a:bodyPr/>
          <a:lstStyle/>
          <a:p>
            <a:endParaRPr lang="hr-HR" dirty="0" smtClean="0"/>
          </a:p>
          <a:p>
            <a:endParaRPr lang="hr-HR" dirty="0"/>
          </a:p>
        </p:txBody>
      </p:sp>
      <p:pic>
        <p:nvPicPr>
          <p:cNvPr id="2051" name="Picture 3" descr="C:\Users\Korisnik\Desktop\prezentacija\hangar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0485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3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 lnSpcReduction="20000"/>
          </a:bodyPr>
          <a:lstStyle/>
          <a:p>
            <a:r>
              <a:rPr lang="hr-HR" sz="2800" dirty="0" smtClean="0"/>
              <a:t>Otvaranje Ispostava područnih ureda državnih institucija u Popovači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DRUŠTVENA INFRASTRUKTURA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704856" cy="4680520"/>
          </a:xfrm>
        </p:spPr>
      </p:pic>
    </p:spTree>
    <p:extLst>
      <p:ext uri="{BB962C8B-B14F-4D97-AF65-F5344CB8AC3E}">
        <p14:creationId xmlns:p14="http://schemas.microsoft.com/office/powerpoint/2010/main" val="2704959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Izgradnja reciklažnog dvorišta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ZAŠTITA OKOLIŠA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704855" cy="4896544"/>
          </a:xfrm>
        </p:spPr>
      </p:pic>
    </p:spTree>
    <p:extLst>
      <p:ext uri="{BB962C8B-B14F-4D97-AF65-F5344CB8AC3E}">
        <p14:creationId xmlns:p14="http://schemas.microsoft.com/office/powerpoint/2010/main" val="3995935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Postavljanje zelenih otoka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ZAŠTITA OKOLIŠA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632847" cy="4824536"/>
          </a:xfrm>
        </p:spPr>
      </p:pic>
    </p:spTree>
    <p:extLst>
      <p:ext uri="{BB962C8B-B14F-4D97-AF65-F5344CB8AC3E}">
        <p14:creationId xmlns:p14="http://schemas.microsoft.com/office/powerpoint/2010/main" val="1300644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8064895" cy="54452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1760" y="332656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KANDIDACIJSKA LISTA HSP-A ZA GRADSKO VIJEĆE GRADA POPOVAČE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91125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3168351" cy="3888432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3168352" cy="388843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>
                <a:latin typeface="Calibri"/>
                <a:ea typeface="Calibri"/>
                <a:cs typeface="Times New Roman"/>
              </a:rPr>
              <a:t>JOSIP MIŠKOVIĆ, Popovača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hr-HR" dirty="0">
                <a:latin typeface="Calibri"/>
                <a:ea typeface="Calibri"/>
                <a:cs typeface="Times New Roman"/>
              </a:rPr>
              <a:t>ANTO ŽILIĆ, Potok</a:t>
            </a:r>
            <a:endParaRPr lang="hr-H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smtClean="0"/>
              <a:t>Kandidacijska lista za gradsko vijeće grada popovače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5560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KSENIJA TOMAC, Gornja Jelenska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hr-HR" dirty="0">
                <a:ea typeface="Calibri"/>
                <a:cs typeface="Times New Roman"/>
              </a:rPr>
              <a:t>FRANJO MARTINOVIĆ, Popovača</a:t>
            </a:r>
            <a:endParaRPr lang="hr-H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smtClean="0"/>
              <a:t>Kandidacijska lista za gradsko vijeće grada popovače</a:t>
            </a:r>
            <a:endParaRPr lang="hr-HR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08920"/>
            <a:ext cx="3240359" cy="403244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08920"/>
            <a:ext cx="3240360" cy="4032447"/>
          </a:xfrm>
        </p:spPr>
      </p:pic>
    </p:spTree>
    <p:extLst>
      <p:ext uri="{BB962C8B-B14F-4D97-AF65-F5344CB8AC3E}">
        <p14:creationId xmlns:p14="http://schemas.microsoft.com/office/powerpoint/2010/main" val="1711219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ZVONIMIR KONDRES, Voloder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hr-HR" dirty="0"/>
              <a:t>DRAGUTIN ŠNELER, Donja Gračenica</a:t>
            </a:r>
            <a:endParaRPr lang="hr-H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smtClean="0"/>
              <a:t>Kandidacijska lista za gradsko vijeće grada popovače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19400"/>
            <a:ext cx="3240359" cy="392196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16225"/>
            <a:ext cx="3240360" cy="3925143"/>
          </a:xfrm>
        </p:spPr>
      </p:pic>
    </p:spTree>
    <p:extLst>
      <p:ext uri="{BB962C8B-B14F-4D97-AF65-F5344CB8AC3E}">
        <p14:creationId xmlns:p14="http://schemas.microsoft.com/office/powerpoint/2010/main" val="2746762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/>
              <a:t>VESNA TIŠLJAR, Stružec 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hr-HR" dirty="0"/>
              <a:t>ZLATKO KUNŠTEK, Osekovo</a:t>
            </a:r>
            <a:endParaRPr lang="hr-H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smtClean="0"/>
              <a:t>Kandidacijska lista za gradsko vijeće grada popovače</a:t>
            </a:r>
            <a:endParaRPr lang="hr-HR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19400"/>
            <a:ext cx="2952328" cy="392196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816225"/>
            <a:ext cx="3024336" cy="3925143"/>
          </a:xfrm>
        </p:spPr>
      </p:pic>
    </p:spTree>
    <p:extLst>
      <p:ext uri="{BB962C8B-B14F-4D97-AF65-F5344CB8AC3E}">
        <p14:creationId xmlns:p14="http://schemas.microsoft.com/office/powerpoint/2010/main" val="655218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dirty="0"/>
              <a:t>MARINA STJEPANOVIĆ, Popovača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hr-HR" dirty="0"/>
              <a:t>MIRO HRLIĆ, Voloder</a:t>
            </a:r>
            <a:endParaRPr lang="hr-H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smtClean="0"/>
              <a:t>Kandidacijska lista za gradsko vijeće grada popovače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19400"/>
            <a:ext cx="2952328" cy="392196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16225"/>
            <a:ext cx="2880320" cy="3925143"/>
          </a:xfrm>
        </p:spPr>
      </p:pic>
    </p:spTree>
    <p:extLst>
      <p:ext uri="{BB962C8B-B14F-4D97-AF65-F5344CB8AC3E}">
        <p14:creationId xmlns:p14="http://schemas.microsoft.com/office/powerpoint/2010/main" val="877190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v-SE" dirty="0"/>
              <a:t>NEVENKA KUNDRATA CAREK, Gornja Jelenska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hr-HR" dirty="0"/>
              <a:t>MARINA DIJANIĆ, Donja Gračenica</a:t>
            </a:r>
            <a:endParaRPr lang="hr-H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smtClean="0"/>
              <a:t>Kandidacijska lista za gradsko vijeće grada popovače</a:t>
            </a:r>
            <a:endParaRPr lang="hr-HR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19400"/>
            <a:ext cx="3024336" cy="392196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16225"/>
            <a:ext cx="2808312" cy="3925143"/>
          </a:xfrm>
        </p:spPr>
      </p:pic>
    </p:spTree>
    <p:extLst>
      <p:ext uri="{BB962C8B-B14F-4D97-AF65-F5344CB8AC3E}">
        <p14:creationId xmlns:p14="http://schemas.microsoft.com/office/powerpoint/2010/main" val="51780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85000" lnSpcReduction="20000"/>
          </a:bodyPr>
          <a:lstStyle/>
          <a:p>
            <a:r>
              <a:rPr lang="hr-HR" sz="2800" dirty="0" smtClean="0"/>
              <a:t>Sufinanciranje kamata na poduzetničke kredite i novog zapošljavanja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  <p:pic>
        <p:nvPicPr>
          <p:cNvPr id="4098" name="Picture 2" descr="C:\Users\Korisnik\Desktop\prezentacija\koscal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2770"/>
            <a:ext cx="7704855" cy="48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dirty="0"/>
              <a:t>IVANA TRBUŠIĆ, Voloder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hr-HR" dirty="0"/>
              <a:t>BRANISLAV PAVLIČEVIĆ, Stružec</a:t>
            </a:r>
            <a:endParaRPr lang="hr-H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smtClean="0"/>
              <a:t>Kandidacijska lista za gradsko vijeće grada popovače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19400"/>
            <a:ext cx="2880320" cy="392196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16225"/>
            <a:ext cx="2880320" cy="3925143"/>
          </a:xfrm>
        </p:spPr>
      </p:pic>
    </p:spTree>
    <p:extLst>
      <p:ext uri="{BB962C8B-B14F-4D97-AF65-F5344CB8AC3E}">
        <p14:creationId xmlns:p14="http://schemas.microsoft.com/office/powerpoint/2010/main" val="27481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780928"/>
            <a:ext cx="2952328" cy="396044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55776" y="1988840"/>
            <a:ext cx="4023360" cy="704088"/>
          </a:xfrm>
        </p:spPr>
        <p:txBody>
          <a:bodyPr/>
          <a:lstStyle/>
          <a:p>
            <a:r>
              <a:rPr lang="hr-HR" dirty="0" smtClean="0"/>
              <a:t>Mirjana Kozić, Popovača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99792" y="476672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dirty="0"/>
              <a:t>Kandidacijska lista za gradsko vijeće grada popovače</a:t>
            </a:r>
          </a:p>
        </p:txBody>
      </p:sp>
    </p:spTree>
    <p:extLst>
      <p:ext uri="{BB962C8B-B14F-4D97-AF65-F5344CB8AC3E}">
        <p14:creationId xmlns:p14="http://schemas.microsoft.com/office/powerpoint/2010/main" val="5923962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128792" cy="4896544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19672" y="6309360"/>
            <a:ext cx="5669280" cy="548640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LISTA BR. 4</a:t>
            </a:r>
            <a:endParaRPr lang="hr-HR" sz="32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3768" y="404664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hr-HR" dirty="0"/>
              <a:t>Kandidacijska lista za gradsko vijeće grada popovače</a:t>
            </a:r>
          </a:p>
        </p:txBody>
      </p:sp>
    </p:spTree>
    <p:extLst>
      <p:ext uri="{BB962C8B-B14F-4D97-AF65-F5344CB8AC3E}">
        <p14:creationId xmlns:p14="http://schemas.microsoft.com/office/powerpoint/2010/main" val="1354117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85000" lnSpcReduction="20000"/>
          </a:bodyPr>
          <a:lstStyle/>
          <a:p>
            <a:r>
              <a:rPr lang="hr-HR" sz="2800" dirty="0" smtClean="0"/>
              <a:t>Nastavak okrupljavanja poljoprivrednih površina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POLJOPRIVREDA</a:t>
            </a:r>
            <a:endParaRPr lang="hr-HR" dirty="0"/>
          </a:p>
        </p:txBody>
      </p:sp>
      <p:pic>
        <p:nvPicPr>
          <p:cNvPr id="5122" name="Picture 2" descr="C:\Users\Korisnik\Desktop\prezentacija\poljoprivreda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63284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950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 fontScale="92500"/>
          </a:bodyPr>
          <a:lstStyle/>
          <a:p>
            <a:r>
              <a:rPr lang="hr-HR" sz="2800" dirty="0" smtClean="0"/>
              <a:t>Nastavak subvencioniranja poljoprivrede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POLJOPRIVREDA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560840" cy="4968552"/>
          </a:xfrm>
        </p:spPr>
      </p:pic>
    </p:spTree>
    <p:extLst>
      <p:ext uri="{BB962C8B-B14F-4D97-AF65-F5344CB8AC3E}">
        <p14:creationId xmlns:p14="http://schemas.microsoft.com/office/powerpoint/2010/main" val="378696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37360" y="6165304"/>
            <a:ext cx="5669280" cy="692696"/>
          </a:xfrm>
        </p:spPr>
        <p:txBody>
          <a:bodyPr>
            <a:normAutofit/>
          </a:bodyPr>
          <a:lstStyle/>
          <a:p>
            <a:r>
              <a:rPr lang="hr-HR" sz="2800" dirty="0" smtClean="0"/>
              <a:t>Potpora poljoprivrednim udrugama</a:t>
            </a:r>
            <a:endParaRPr lang="hr-HR" sz="2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04664"/>
            <a:ext cx="4114800" cy="720080"/>
          </a:xfrm>
        </p:spPr>
        <p:txBody>
          <a:bodyPr/>
          <a:lstStyle/>
          <a:p>
            <a:r>
              <a:rPr lang="hr-HR" dirty="0" smtClean="0"/>
              <a:t>POLJOPRIVREDA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7704856" cy="4824536"/>
          </a:xfrm>
        </p:spPr>
      </p:pic>
    </p:spTree>
    <p:extLst>
      <p:ext uri="{BB962C8B-B14F-4D97-AF65-F5344CB8AC3E}">
        <p14:creationId xmlns:p14="http://schemas.microsoft.com/office/powerpoint/2010/main" val="11819502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556</TotalTime>
  <Words>541</Words>
  <Application>Microsoft Office PowerPoint</Application>
  <PresentationFormat>On-screen Show (4:3)</PresentationFormat>
  <Paragraphs>127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BlackTie</vt:lpstr>
      <vt:lpstr>PowerPoint Presentation</vt:lpstr>
      <vt:lpstr>Program rada  2017.- 2021.</vt:lpstr>
      <vt:lpstr>GOSPODARSTVO</vt:lpstr>
      <vt:lpstr>GOSPODARSTVO</vt:lpstr>
      <vt:lpstr>GOSPODARSTVO</vt:lpstr>
      <vt:lpstr>GOSPODARSTVO</vt:lpstr>
      <vt:lpstr>POLJOPRIVREDA</vt:lpstr>
      <vt:lpstr>POLJOPRIVREDA</vt:lpstr>
      <vt:lpstr>POLJOPRIVREDA</vt:lpstr>
      <vt:lpstr>POLJOPRIVREDA</vt:lpstr>
      <vt:lpstr>POLJOPRIVREDA</vt:lpstr>
      <vt:lpstr>POLJOPRIVREDA</vt:lpstr>
      <vt:lpstr>Komunalna infrastruktura</vt:lpstr>
      <vt:lpstr>KOMUNALNA INFRASTRUKTURA</vt:lpstr>
      <vt:lpstr>Komunalna infrastruktura</vt:lpstr>
      <vt:lpstr>Komunalna infrastruktura</vt:lpstr>
      <vt:lpstr>Komunalna infrastruktura</vt:lpstr>
      <vt:lpstr>Komunalna infrastruktura</vt:lpstr>
      <vt:lpstr>ZDRAVSTVO</vt:lpstr>
      <vt:lpstr>ZDRAVSTVO</vt:lpstr>
      <vt:lpstr>ZDRAVSTVO</vt:lpstr>
      <vt:lpstr>ZDRAVSTVO</vt:lpstr>
      <vt:lpstr>Obitelj, socijalna politika, žene i mladi</vt:lpstr>
      <vt:lpstr>Obitelj, socijalna politika, žene i mladi</vt:lpstr>
      <vt:lpstr>Obitelj, socijalna politika, žene i mladi</vt:lpstr>
      <vt:lpstr>BOGOŠTOVLJE</vt:lpstr>
      <vt:lpstr>BOGOŠTOVLJE</vt:lpstr>
      <vt:lpstr>BOGOŠTOVLJE</vt:lpstr>
      <vt:lpstr>BOGOŠTOVLJE</vt:lpstr>
      <vt:lpstr>HRVATSKI BRANITELJI</vt:lpstr>
      <vt:lpstr>HRVATSKI BRANITELJI</vt:lpstr>
      <vt:lpstr>HRVATSKI BRANITELJI</vt:lpstr>
      <vt:lpstr>OBRAZOVANJE I PREDŠKOLSKI ODGOJ</vt:lpstr>
      <vt:lpstr>OBRAZOVANJE I PREDŠKOLSKI ODGOJ</vt:lpstr>
      <vt:lpstr>OBRAZOVANJE I PREDŠKOLSKI ODGOJ</vt:lpstr>
      <vt:lpstr>OBRAZOVANJE I PREDŠKOLSKI ODGOJ</vt:lpstr>
      <vt:lpstr>OBRAZOVANJE I PREDŠKOLSKI ODGOJ</vt:lpstr>
      <vt:lpstr>SPORT I KULTURA</vt:lpstr>
      <vt:lpstr>Sport i kultura</vt:lpstr>
      <vt:lpstr>Sport i kultura</vt:lpstr>
      <vt:lpstr>Sport i kultura</vt:lpstr>
      <vt:lpstr>TURIZAM</vt:lpstr>
      <vt:lpstr>TURIZAM</vt:lpstr>
      <vt:lpstr>TURIZAM</vt:lpstr>
      <vt:lpstr>TURIZAM</vt:lpstr>
      <vt:lpstr>DRUŠTVENA INFRASTRUKTURA</vt:lpstr>
      <vt:lpstr>DRUŠTVENA INFRASTRUKTURA</vt:lpstr>
      <vt:lpstr>DRUŠTVENA INFRASTRUKTURA</vt:lpstr>
      <vt:lpstr>DRUŠTVENA INFRASTRUKTURA</vt:lpstr>
      <vt:lpstr>DRUŠTVENA INFRASTRUKTURA</vt:lpstr>
      <vt:lpstr>ZAŠTITA OKOLIŠA</vt:lpstr>
      <vt:lpstr>ZAŠTITA OKOLIŠA</vt:lpstr>
      <vt:lpstr>KANDIDACIJSKA LISTA HSP-A ZA GRADSKO VIJEĆE GRADA POPOVAČE</vt:lpstr>
      <vt:lpstr>Kandidacijska lista za gradsko vijeće grada popovače</vt:lpstr>
      <vt:lpstr>Kandidacijska lista za gradsko vijeće grada popovače</vt:lpstr>
      <vt:lpstr>Kandidacijska lista za gradsko vijeće grada popovače</vt:lpstr>
      <vt:lpstr>Kandidacijska lista za gradsko vijeće grada popovače</vt:lpstr>
      <vt:lpstr>Kandidacijska lista za gradsko vijeće grada popovače</vt:lpstr>
      <vt:lpstr>Kandidacijska lista za gradsko vijeće grada popovače</vt:lpstr>
      <vt:lpstr>Kandidacijska lista za gradsko vijeće grada popovače</vt:lpstr>
      <vt:lpstr>Kandidacijska lista za gradsko vijeće grada popovače</vt:lpstr>
      <vt:lpstr>Kandidacijska lista za gradsko vijeće grada popovače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Korisnik</cp:lastModifiedBy>
  <cp:revision>34</cp:revision>
  <dcterms:created xsi:type="dcterms:W3CDTF">2017-05-17T07:24:49Z</dcterms:created>
  <dcterms:modified xsi:type="dcterms:W3CDTF">2017-05-18T10:00:17Z</dcterms:modified>
</cp:coreProperties>
</file>